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91" r:id="rId2"/>
    <p:sldId id="377" r:id="rId3"/>
    <p:sldId id="339" r:id="rId4"/>
    <p:sldId id="340" r:id="rId5"/>
    <p:sldId id="341" r:id="rId6"/>
    <p:sldId id="342" r:id="rId7"/>
    <p:sldId id="343" r:id="rId8"/>
    <p:sldId id="358" r:id="rId9"/>
    <p:sldId id="356" r:id="rId10"/>
    <p:sldId id="355" r:id="rId11"/>
    <p:sldId id="357" r:id="rId12"/>
    <p:sldId id="359" r:id="rId13"/>
    <p:sldId id="360" r:id="rId14"/>
    <p:sldId id="363" r:id="rId15"/>
    <p:sldId id="364" r:id="rId16"/>
    <p:sldId id="365" r:id="rId17"/>
    <p:sldId id="366" r:id="rId18"/>
    <p:sldId id="367" r:id="rId19"/>
    <p:sldId id="362" r:id="rId20"/>
    <p:sldId id="369" r:id="rId21"/>
    <p:sldId id="376" r:id="rId22"/>
    <p:sldId id="372" r:id="rId23"/>
    <p:sldId id="373" r:id="rId24"/>
    <p:sldId id="368" r:id="rId25"/>
    <p:sldId id="374" r:id="rId26"/>
    <p:sldId id="375" r:id="rId27"/>
    <p:sldId id="361" r:id="rId28"/>
    <p:sldId id="3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592" autoAdjust="0"/>
    <p:restoredTop sz="94660"/>
  </p:normalViewPr>
  <p:slideViewPr>
    <p:cSldViewPr>
      <p:cViewPr varScale="1">
        <p:scale>
          <a:sx n="46" d="100"/>
          <a:sy n="46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5FC18-33CF-4F7B-9864-6DD2A8A5737C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09575-B0DB-476B-869B-ACBFD7C9B3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lum bright="12000" contras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11440" cy="228600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114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val 11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Donut 12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lum bright="12000" contrast="-14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4CDABD-C2FA-41C6-AB3C-5A5620D959E2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bg1">
              <a:lumMod val="95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76400"/>
            <a:ext cx="65532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tx2">
                    <a:lumMod val="75000"/>
                  </a:schemeClr>
                </a:solidFill>
              </a:rPr>
              <a:t>The Start of the Art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</a:rPr>
              <a:t>Introduction to the Workshop on </a:t>
            </a:r>
            <a:r>
              <a:rPr lang="en-US" sz="3100" b="1" dirty="0" err="1" smtClean="0">
                <a:solidFill>
                  <a:schemeClr val="tx2">
                    <a:lumMod val="75000"/>
                  </a:schemeClr>
                </a:solidFill>
              </a:rPr>
              <a:t>Crowdsourcing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</a:rPr>
              <a:t> Technologies for Language and Cognition Research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11440" cy="1752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Robert Munro and Hal </a:t>
            </a:r>
            <a:r>
              <a:rPr lang="en-US" sz="2400" dirty="0" err="1" smtClean="0"/>
              <a:t>Tily</a:t>
            </a:r>
            <a:endParaRPr lang="en-US" sz="2400" dirty="0" smtClean="0"/>
          </a:p>
          <a:p>
            <a:pPr algn="ctr"/>
            <a:r>
              <a:rPr lang="en-US" sz="2400" dirty="0" smtClean="0"/>
              <a:t>Stanford University and MIT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control for OCR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892221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comment on a blog post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8839200" cy="317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Powerset</a:t>
            </a:r>
            <a:r>
              <a:rPr lang="en-US" dirty="0" smtClean="0"/>
              <a:t> (2007~8) </a:t>
            </a:r>
          </a:p>
          <a:p>
            <a:pPr lvl="1"/>
            <a:r>
              <a:rPr lang="en-US" dirty="0" smtClean="0"/>
              <a:t>Semantic annotation (Snow et al. 2008)</a:t>
            </a:r>
          </a:p>
          <a:p>
            <a:pPr lvl="1"/>
            <a:r>
              <a:rPr lang="en-US" dirty="0" smtClean="0"/>
              <a:t>Linguistic  research (Munro et al. 2010)</a:t>
            </a:r>
          </a:p>
          <a:p>
            <a:pPr lvl="1"/>
            <a:r>
              <a:rPr lang="en-US" dirty="0" smtClean="0"/>
              <a:t>Quality control across multiple worker platforms (</a:t>
            </a:r>
            <a:r>
              <a:rPr lang="en-US" dirty="0" err="1" smtClean="0"/>
              <a:t>CrowdFlower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0"/>
            <a:ext cx="914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transcription and translation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09800"/>
            <a:ext cx="5367337" cy="26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4203119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workers?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764645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324600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(source: http://behind-the-enemy-lines.blogspot.com/2010/03/new-demographics-of-mechanical-turk.html)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workers?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22771"/>
            <a:ext cx="7191375" cy="402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(source: http://behind-the-enemy-lines.blogspot.com/2010/03/new-demographics-of-mechanical-turk.html)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workers?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1458" y="1828800"/>
            <a:ext cx="724914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6324600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(source: http://behind-the-enemy-lines.blogspot.com/2010/03/new-demographics-of-mechanical-turk.html)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workers?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764645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324600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(source: http://behind-the-enemy-lines.blogspot.com/2010/03/new-demographics-of-mechanical-turk.html)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workers?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697558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324600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(source: http://behind-the-enemy-lines.blogspot.com/2010/03/new-demographics-of-mechanical-turk.html)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languages do they speak?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447800"/>
            <a:ext cx="6019800" cy="526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Colorado &amp; the LSA </a:t>
            </a:r>
          </a:p>
          <a:p>
            <a:r>
              <a:rPr lang="en-US" dirty="0" smtClean="0"/>
              <a:t>David Clausen, Stanford</a:t>
            </a:r>
          </a:p>
          <a:p>
            <a:r>
              <a:rPr lang="en-US" dirty="0" err="1" smtClean="0"/>
              <a:t>Crowdflower</a:t>
            </a:r>
            <a:endParaRPr lang="en-US" dirty="0" smtClean="0"/>
          </a:p>
          <a:p>
            <a:r>
              <a:rPr lang="en-US" dirty="0" smtClean="0"/>
              <a:t>Review committee </a:t>
            </a:r>
          </a:p>
          <a:p>
            <a:r>
              <a:rPr lang="en-US" dirty="0" smtClean="0"/>
              <a:t>Presenters</a:t>
            </a:r>
          </a:p>
          <a:p>
            <a:r>
              <a:rPr lang="en-US" dirty="0" smtClean="0"/>
              <a:t>Beth Levin and Tom </a:t>
            </a:r>
            <a:r>
              <a:rPr lang="en-US" dirty="0" err="1" smtClean="0"/>
              <a:t>Wasow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languages do they speak?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7114169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7469493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6324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(source: http://waxy.org/2008/11/the_faces_of_mechanical_turk/)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1828800"/>
            <a:ext cx="622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33600" y="3048000"/>
            <a:ext cx="3352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1828800"/>
            <a:ext cx="622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33600" y="30480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Will people enjoy language tasks?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“It’s really nice to remind me what I am”</a:t>
            </a:r>
          </a:p>
          <a:p>
            <a:r>
              <a:rPr lang="en-US" dirty="0" smtClean="0"/>
              <a:t>“I am hoping that </a:t>
            </a:r>
            <a:r>
              <a:rPr lang="en-US" dirty="0" err="1" smtClean="0"/>
              <a:t>MTurk</a:t>
            </a:r>
            <a:r>
              <a:rPr lang="en-US" dirty="0" smtClean="0"/>
              <a:t> will provide more opportunities for translations in Spanish!”</a:t>
            </a:r>
          </a:p>
          <a:p>
            <a:r>
              <a:rPr lang="en-US" dirty="0" smtClean="0"/>
              <a:t>“What about localizing </a:t>
            </a:r>
            <a:r>
              <a:rPr lang="en-US" dirty="0" err="1" smtClean="0"/>
              <a:t>mturk</a:t>
            </a:r>
            <a:r>
              <a:rPr lang="en-US" dirty="0" smtClean="0"/>
              <a:t> in different languages so that any one can easily work in </a:t>
            </a:r>
            <a:r>
              <a:rPr lang="en-US" dirty="0" err="1" smtClean="0"/>
              <a:t>mturk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“It is a very enjoyable thing to do research in linguistics.”</a:t>
            </a:r>
          </a:p>
          <a:p>
            <a:r>
              <a:rPr lang="en-US" dirty="0" smtClean="0"/>
              <a:t>“I’m an outlier, because I love languages so much, but you can count me in, I suppose. Good luck with your research.”</a:t>
            </a:r>
          </a:p>
          <a:p>
            <a:r>
              <a:rPr lang="en-US" dirty="0" smtClean="0"/>
              <a:t>“Used to be fluent in Latin, but it’s hard to stay in practice with a dead language.”</a:t>
            </a:r>
          </a:p>
          <a:p>
            <a:r>
              <a:rPr lang="en-US" dirty="0" smtClean="0"/>
              <a:t>“Tamil is my mother tongue ... the creativity will shine in mother tongue only.”</a:t>
            </a:r>
          </a:p>
          <a:p>
            <a:r>
              <a:rPr lang="en-US" dirty="0" smtClean="0"/>
              <a:t>“This is not only work. It can improve our knowledge also”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and cognition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Cultural transmission of grammatical structure: Introducing a web-based iterated language learning paradigm with human participants</a:t>
            </a:r>
          </a:p>
          <a:p>
            <a:pPr lvl="1"/>
            <a:r>
              <a:rPr lang="en-US" dirty="0" smtClean="0"/>
              <a:t>Jaeger, </a:t>
            </a:r>
            <a:r>
              <a:rPr lang="en-US" dirty="0" err="1" smtClean="0"/>
              <a:t>Tily</a:t>
            </a:r>
            <a:r>
              <a:rPr lang="en-US" dirty="0" smtClean="0"/>
              <a:t>, Frank, </a:t>
            </a:r>
            <a:r>
              <a:rPr lang="en-US" dirty="0" err="1" smtClean="0"/>
              <a:t>Gutman</a:t>
            </a:r>
            <a:r>
              <a:rPr lang="en-US" dirty="0" smtClean="0"/>
              <a:t> and Watts</a:t>
            </a:r>
          </a:p>
          <a:p>
            <a:r>
              <a:rPr lang="en-US" dirty="0" smtClean="0"/>
              <a:t>Assessing the pragmatics of experiments with </a:t>
            </a:r>
            <a:r>
              <a:rPr lang="en-US" dirty="0" err="1" smtClean="0"/>
              <a:t>crowdsourcing</a:t>
            </a:r>
            <a:r>
              <a:rPr lang="en-US" dirty="0" smtClean="0"/>
              <a:t>: The case of scalar </a:t>
            </a:r>
            <a:r>
              <a:rPr lang="en-US" dirty="0" err="1" smtClean="0"/>
              <a:t>implicature</a:t>
            </a:r>
            <a:endParaRPr lang="en-US" dirty="0" smtClean="0"/>
          </a:p>
          <a:p>
            <a:pPr lvl="1"/>
            <a:r>
              <a:rPr lang="en-US" dirty="0" err="1" smtClean="0"/>
              <a:t>Anand</a:t>
            </a:r>
            <a:r>
              <a:rPr lang="en-US" dirty="0" smtClean="0"/>
              <a:t>, Andrews and Wagers</a:t>
            </a:r>
          </a:p>
          <a:p>
            <a:r>
              <a:rPr lang="en-US" dirty="0" smtClean="0"/>
              <a:t>Collecting task-oriented dialogues</a:t>
            </a:r>
          </a:p>
          <a:p>
            <a:pPr lvl="1"/>
            <a:r>
              <a:rPr lang="en-US" dirty="0" smtClean="0"/>
              <a:t>Clausen and Potts</a:t>
            </a:r>
          </a:p>
          <a:p>
            <a:r>
              <a:rPr lang="en-US" dirty="0" smtClean="0"/>
              <a:t>Trivial </a:t>
            </a:r>
            <a:r>
              <a:rPr lang="en-US" dirty="0" err="1" smtClean="0"/>
              <a:t>Classiﬁcation</a:t>
            </a:r>
            <a:r>
              <a:rPr lang="en-US" dirty="0" smtClean="0"/>
              <a:t>: What features do humans use for </a:t>
            </a:r>
            <a:r>
              <a:rPr lang="en-US" dirty="0" err="1" smtClean="0"/>
              <a:t>classiﬁcation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Boyd-Graber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3048000" cy="52322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Language Learning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3048000" cy="52322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Pragmatics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3048000" cy="52322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Dialogue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86400"/>
            <a:ext cx="3048000" cy="52322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Intuition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cognition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crowdsourcing</a:t>
            </a:r>
            <a:r>
              <a:rPr lang="en-US" dirty="0" smtClean="0"/>
              <a:t> study of logical metonymy</a:t>
            </a:r>
          </a:p>
          <a:p>
            <a:pPr lvl="1"/>
            <a:r>
              <a:rPr lang="en-US" dirty="0" err="1" smtClean="0"/>
              <a:t>Zarcone</a:t>
            </a:r>
            <a:r>
              <a:rPr lang="en-US" dirty="0" smtClean="0"/>
              <a:t> and </a:t>
            </a:r>
            <a:r>
              <a:rPr lang="en-US" dirty="0" err="1" smtClean="0"/>
              <a:t>Pado</a:t>
            </a:r>
            <a:endParaRPr lang="en-US" dirty="0" smtClean="0"/>
          </a:p>
          <a:p>
            <a:r>
              <a:rPr lang="en-US" dirty="0" smtClean="0"/>
              <a:t>Balancing experimental lists without sacrificing voluntary participation</a:t>
            </a:r>
          </a:p>
          <a:p>
            <a:pPr lvl="1"/>
            <a:r>
              <a:rPr lang="en-US" dirty="0" smtClean="0"/>
              <a:t>Watts and Jaeger</a:t>
            </a:r>
          </a:p>
          <a:p>
            <a:r>
              <a:rPr lang="en-US" dirty="0" smtClean="0"/>
              <a:t>Creating illusory social connectivity in Amazon Mechanical Turk</a:t>
            </a:r>
          </a:p>
          <a:p>
            <a:pPr lvl="1"/>
            <a:r>
              <a:rPr lang="en-US" dirty="0" smtClean="0"/>
              <a:t>Duran and Dale,</a:t>
            </a:r>
          </a:p>
          <a:p>
            <a:r>
              <a:rPr lang="en-US" dirty="0" smtClean="0"/>
              <a:t>A case study in </a:t>
            </a:r>
            <a:r>
              <a:rPr lang="en-US" dirty="0" err="1" smtClean="0"/>
              <a:t>eﬀectively</a:t>
            </a:r>
            <a:r>
              <a:rPr lang="en-US" dirty="0" smtClean="0"/>
              <a:t> </a:t>
            </a:r>
            <a:r>
              <a:rPr lang="en-US" dirty="0" err="1" smtClean="0"/>
              <a:t>crowdsourcing</a:t>
            </a:r>
            <a:r>
              <a:rPr lang="en-US" dirty="0" smtClean="0"/>
              <a:t> long tasks with novel categories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Marneffe</a:t>
            </a:r>
            <a:r>
              <a:rPr lang="en-US" dirty="0" smtClean="0"/>
              <a:t> and Potts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3048000" cy="52322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Semantics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210580"/>
            <a:ext cx="4114800" cy="52322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Balancing experiments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267200"/>
            <a:ext cx="4114800" cy="52322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Controlling social context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334000"/>
            <a:ext cx="4114800" cy="52322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Running large studies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“Arm-chair” linguist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Circa1950-2000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1905000"/>
            <a:ext cx="3562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“Arm-chair” linguist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Circa 2010+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1905000"/>
            <a:ext cx="3562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304800" y="2362200"/>
            <a:ext cx="6019800" cy="3124198"/>
            <a:chOff x="304800" y="2362200"/>
            <a:chExt cx="6019800" cy="31241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2362200"/>
              <a:ext cx="4834085" cy="3113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3733800"/>
              <a:ext cx="2619374" cy="160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 rot="16200000" flipV="1">
              <a:off x="5029200" y="2514600"/>
              <a:ext cx="1447800" cy="11430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5181600" y="4572000"/>
              <a:ext cx="990600" cy="91439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19800" y="3733800"/>
            <a:ext cx="1396826" cy="1250794"/>
            <a:chOff x="6019800" y="3733800"/>
            <a:chExt cx="1396826" cy="1250794"/>
          </a:xfrm>
        </p:grpSpPr>
        <p:pic>
          <p:nvPicPr>
            <p:cNvPr id="8" name="Picture 7" descr="mb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3733800"/>
              <a:ext cx="1396826" cy="125079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8400" y="3962400"/>
              <a:ext cx="533400" cy="46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languages could you hear on any given day?</a:t>
            </a:r>
          </a:p>
          <a:p>
            <a:r>
              <a:rPr lang="en-US" dirty="0" smtClean="0"/>
              <a:t>How has this changed?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3124200"/>
            <a:ext cx="3962400" cy="3048000"/>
            <a:chOff x="1066800" y="3124200"/>
            <a:chExt cx="3962400" cy="3048000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5802868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Year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90500" y="4000500"/>
              <a:ext cx="2133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# of languages</a:t>
              </a:r>
              <a:endParaRPr lang="en-US" dirty="0"/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13582"/>
            <a:ext cx="8229600" cy="57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802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0500" y="40005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13582"/>
            <a:ext cx="8229600" cy="57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802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0500" y="40005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13582"/>
            <a:ext cx="8229600" cy="57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802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0500" y="40005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13582"/>
            <a:ext cx="8229600" cy="57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802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0500" y="40005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351739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Our potential communications will never be so diverse as right now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2400" y="1981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(</a:t>
            </a:r>
            <a:r>
              <a:rPr lang="en-US" dirty="0" err="1" smtClean="0"/>
              <a:t>microtasking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People completing short tasks</a:t>
            </a:r>
          </a:p>
          <a:p>
            <a:pPr lvl="1"/>
            <a:r>
              <a:rPr lang="en-US" dirty="0" smtClean="0"/>
              <a:t>typically online for a few cents each</a:t>
            </a:r>
          </a:p>
          <a:p>
            <a:r>
              <a:rPr lang="en-US" dirty="0" smtClean="0"/>
              <a:t>Who logs on to complete </a:t>
            </a:r>
            <a:r>
              <a:rPr lang="en-US" dirty="0" err="1" smtClean="0"/>
              <a:t>microtasks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~1,000,000 people daily</a:t>
            </a:r>
          </a:p>
          <a:p>
            <a:r>
              <a:rPr lang="en-US" dirty="0" smtClean="0"/>
              <a:t>Who can create tasks for workers?</a:t>
            </a:r>
          </a:p>
          <a:p>
            <a:pPr lvl="1"/>
            <a:r>
              <a:rPr lang="en-US" dirty="0" smtClean="0"/>
              <a:t>Anyone (on many platforms, Amazon Mechanical Turk from Nov 2005)</a:t>
            </a:r>
          </a:p>
          <a:p>
            <a:r>
              <a:rPr lang="en-US" dirty="0" smtClean="0"/>
              <a:t>What kind of tasks can you create?</a:t>
            </a:r>
          </a:p>
          <a:p>
            <a:pPr lvl="1"/>
            <a:r>
              <a:rPr lang="en-US" dirty="0" smtClean="0"/>
              <a:t>Anything embeddable in a browser or phone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 of a business card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8377238" cy="37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8141</TotalTime>
  <Words>623</Words>
  <Application>Microsoft Office PowerPoint</Application>
  <PresentationFormat>On-screen Show (4:3)</PresentationFormat>
  <Paragraphs>133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The Start of the Art Introduction to the Workshop on Crowdsourcing Technologies for Language and Cognition Research</vt:lpstr>
      <vt:lpstr>Acknowledgments</vt:lpstr>
      <vt:lpstr>Daily potential language exposure</vt:lpstr>
      <vt:lpstr>Daily potential language exposure</vt:lpstr>
      <vt:lpstr>Daily potential language exposure</vt:lpstr>
      <vt:lpstr>Daily potential language exposure</vt:lpstr>
      <vt:lpstr>Daily potential language exposure</vt:lpstr>
      <vt:lpstr>Crowdsourcing (microtasking)</vt:lpstr>
      <vt:lpstr>Typical tasks</vt:lpstr>
      <vt:lpstr>Typical tasks</vt:lpstr>
      <vt:lpstr>Typical tasks</vt:lpstr>
      <vt:lpstr>Crowdsourcing and language</vt:lpstr>
      <vt:lpstr>Crowdsourcing and language</vt:lpstr>
      <vt:lpstr>Who are the workers?</vt:lpstr>
      <vt:lpstr>Who are the workers?</vt:lpstr>
      <vt:lpstr>Who are the workers?</vt:lpstr>
      <vt:lpstr>Who are the workers?</vt:lpstr>
      <vt:lpstr>Who are the workers?</vt:lpstr>
      <vt:lpstr>What languages do they speak?</vt:lpstr>
      <vt:lpstr>What languages do they speak?</vt:lpstr>
      <vt:lpstr>Why people work</vt:lpstr>
      <vt:lpstr>Crowdsourcing and language</vt:lpstr>
      <vt:lpstr>Crowdsourcing and research</vt:lpstr>
      <vt:lpstr>Will people enjoy language tasks?</vt:lpstr>
      <vt:lpstr>Language and cognition research</vt:lpstr>
      <vt:lpstr>Language and cognition research</vt:lpstr>
      <vt:lpstr>“Arm-chair” linguist</vt:lpstr>
      <vt:lpstr>“Arm-chair” linguist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Rob</cp:lastModifiedBy>
  <cp:revision>45</cp:revision>
  <dcterms:created xsi:type="dcterms:W3CDTF">2010-10-14T05:03:01Z</dcterms:created>
  <dcterms:modified xsi:type="dcterms:W3CDTF">2011-07-27T14:36:02Z</dcterms:modified>
</cp:coreProperties>
</file>